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11"/>
  </p:notesMasterIdLst>
  <p:sldIdLst>
    <p:sldId id="287" r:id="rId2"/>
    <p:sldId id="308" r:id="rId3"/>
    <p:sldId id="309" r:id="rId4"/>
    <p:sldId id="310" r:id="rId5"/>
    <p:sldId id="318" r:id="rId6"/>
    <p:sldId id="311" r:id="rId7"/>
    <p:sldId id="312" r:id="rId8"/>
    <p:sldId id="317" r:id="rId9"/>
    <p:sldId id="307"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00" autoAdjust="0"/>
    <p:restoredTop sz="94660"/>
  </p:normalViewPr>
  <p:slideViewPr>
    <p:cSldViewPr>
      <p:cViewPr varScale="1">
        <p:scale>
          <a:sx n="68" d="100"/>
          <a:sy n="68" d="100"/>
        </p:scale>
        <p:origin x="1632" y="7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8E82831-FF64-4378-AD92-21F633B1B043}" type="datetimeFigureOut">
              <a:rPr lang="ar-IQ" smtClean="0"/>
              <a:t>02/09/1445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861454C-E5C3-45E2-822C-A7A1733870D1}" type="slidenum">
              <a:rPr lang="ar-IQ" smtClean="0"/>
              <a:t>‹#›</a:t>
            </a:fld>
            <a:endParaRPr lang="ar-IQ"/>
          </a:p>
        </p:txBody>
      </p:sp>
    </p:spTree>
    <p:extLst>
      <p:ext uri="{BB962C8B-B14F-4D97-AF65-F5344CB8AC3E}">
        <p14:creationId xmlns:p14="http://schemas.microsoft.com/office/powerpoint/2010/main" val="31660334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t>02/09/1445</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02/09/1445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02/09/1445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t>02/09/1445</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t>02/09/1445</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02/09/1445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02/09/1445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t>02/09/1445</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02/09/1445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t>02/09/1445</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t>02/09/1445</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t>02/09/1445</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627784" y="2074926"/>
            <a:ext cx="5436604" cy="214616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1" anchor="ctr"/>
          <a:lstStyle/>
          <a:p>
            <a:pPr algn="ctr" fontAlgn="auto">
              <a:spcBef>
                <a:spcPct val="50000"/>
              </a:spcBef>
              <a:spcAft>
                <a:spcPts val="0"/>
              </a:spcAft>
              <a:defRPr/>
            </a:pPr>
            <a:r>
              <a:rPr lang="ar-IQ" sz="3600" b="1" dirty="0">
                <a:solidFill>
                  <a:schemeClr val="tx1"/>
                </a:solidFill>
                <a:latin typeface="Arial" pitchFamily="34" charset="0"/>
                <a:cs typeface="Arial" pitchFamily="34" charset="0"/>
              </a:rPr>
              <a:t>دور الجامعة في مواجهة التطرف الفكري</a:t>
            </a:r>
            <a:endParaRPr lang="ar-SA" sz="2800" b="1" dirty="0">
              <a:solidFill>
                <a:schemeClr val="tx1"/>
              </a:solidFill>
              <a:latin typeface="Arial" pitchFamily="34" charset="0"/>
              <a:cs typeface="Arial" pitchFamily="34" charset="0"/>
            </a:endParaRPr>
          </a:p>
        </p:txBody>
      </p:sp>
      <p:sp>
        <p:nvSpPr>
          <p:cNvPr id="8197" name="مربع نص 4"/>
          <p:cNvSpPr txBox="1">
            <a:spLocks noChangeArrowheads="1"/>
          </p:cNvSpPr>
          <p:nvPr/>
        </p:nvSpPr>
        <p:spPr bwMode="auto">
          <a:xfrm>
            <a:off x="5568294" y="875590"/>
            <a:ext cx="28921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eaLnBrk="1" hangingPunct="1"/>
            <a:r>
              <a:rPr lang="ar-SA" sz="2400" b="1" dirty="0">
                <a:solidFill>
                  <a:srgbClr val="002060"/>
                </a:solidFill>
                <a:cs typeface="Times New Roman" pitchFamily="18" charset="0"/>
              </a:rPr>
              <a:t>جامعة البصرة</a:t>
            </a:r>
          </a:p>
          <a:p>
            <a:pPr eaLnBrk="1" hangingPunct="1"/>
            <a:r>
              <a:rPr lang="ar-SA" sz="2400" b="1" dirty="0">
                <a:solidFill>
                  <a:srgbClr val="002060"/>
                </a:solidFill>
                <a:cs typeface="Times New Roman" pitchFamily="18" charset="0"/>
              </a:rPr>
              <a:t>كلية التربية لل</a:t>
            </a:r>
            <a:r>
              <a:rPr lang="ar-IQ" sz="2400" b="1" dirty="0">
                <a:solidFill>
                  <a:srgbClr val="002060"/>
                </a:solidFill>
                <a:cs typeface="Times New Roman" pitchFamily="18" charset="0"/>
              </a:rPr>
              <a:t>علوم الانسانية</a:t>
            </a:r>
          </a:p>
        </p:txBody>
      </p:sp>
      <p:sp>
        <p:nvSpPr>
          <p:cNvPr id="2" name="مخطط انسيابي: مستند 1"/>
          <p:cNvSpPr/>
          <p:nvPr/>
        </p:nvSpPr>
        <p:spPr>
          <a:xfrm>
            <a:off x="827584" y="4869160"/>
            <a:ext cx="4896544" cy="1512168"/>
          </a:xfrm>
          <a:prstGeom prst="flowChartDocument">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ar-SA" sz="3200" b="1" dirty="0">
                <a:solidFill>
                  <a:srgbClr val="FFFF00"/>
                </a:solidFill>
              </a:rPr>
              <a:t>اعداد</a:t>
            </a:r>
          </a:p>
          <a:p>
            <a:pPr algn="ctr" fontAlgn="auto">
              <a:spcBef>
                <a:spcPts val="0"/>
              </a:spcBef>
              <a:spcAft>
                <a:spcPts val="0"/>
              </a:spcAft>
              <a:defRPr/>
            </a:pPr>
            <a:r>
              <a:rPr lang="ar-IQ" sz="2800" b="1" dirty="0">
                <a:solidFill>
                  <a:srgbClr val="FFFF00"/>
                </a:solidFill>
              </a:rPr>
              <a:t>أ.</a:t>
            </a:r>
            <a:r>
              <a:rPr lang="ar-SA" sz="2800" b="1" dirty="0">
                <a:solidFill>
                  <a:srgbClr val="FFFF00"/>
                </a:solidFill>
              </a:rPr>
              <a:t>د. أمل عبدالرزاق المنصوري</a:t>
            </a:r>
            <a:endParaRPr lang="ar-IQ" sz="2800" b="1" dirty="0">
              <a:solidFill>
                <a:srgbClr val="FFFF00"/>
              </a:solidFill>
            </a:endParaRPr>
          </a:p>
          <a:p>
            <a:pPr algn="ctr" fontAlgn="auto">
              <a:spcBef>
                <a:spcPts val="0"/>
              </a:spcBef>
              <a:spcAft>
                <a:spcPts val="0"/>
              </a:spcAft>
              <a:defRPr/>
            </a:pPr>
            <a:endParaRPr lang="ar-IQ" dirty="0"/>
          </a:p>
        </p:txBody>
      </p:sp>
      <p:pic>
        <p:nvPicPr>
          <p:cNvPr id="8" name="صورة 7" descr="شعار كلية التربية ok 2"/>
          <p:cNvPicPr/>
          <p:nvPr/>
        </p:nvPicPr>
        <p:blipFill>
          <a:blip r:embed="rId2" cstate="print"/>
          <a:srcRect/>
          <a:stretch>
            <a:fillRect/>
          </a:stretch>
        </p:blipFill>
        <p:spPr bwMode="auto">
          <a:xfrm>
            <a:off x="4572000" y="404798"/>
            <a:ext cx="933450" cy="933450"/>
          </a:xfrm>
          <a:prstGeom prst="rect">
            <a:avLst/>
          </a:prstGeom>
          <a:noFill/>
        </p:spPr>
      </p:pic>
      <p:pic>
        <p:nvPicPr>
          <p:cNvPr id="6" name="صورة 5">
            <a:extLst>
              <a:ext uri="{FF2B5EF4-FFF2-40B4-BE49-F238E27FC236}">
                <a16:creationId xmlns:a16="http://schemas.microsoft.com/office/drawing/2014/main" id="{D52D2900-9189-46CC-8617-40DD5AE45C48}"/>
              </a:ext>
            </a:extLst>
          </p:cNvPr>
          <p:cNvPicPr>
            <a:picLocks noChangeAspect="1"/>
          </p:cNvPicPr>
          <p:nvPr/>
        </p:nvPicPr>
        <p:blipFill>
          <a:blip r:embed="rId3"/>
          <a:stretch>
            <a:fillRect/>
          </a:stretch>
        </p:blipFill>
        <p:spPr>
          <a:xfrm>
            <a:off x="377517" y="571217"/>
            <a:ext cx="1500833" cy="1534062"/>
          </a:xfrm>
          <a:prstGeom prst="rect">
            <a:avLst/>
          </a:prstGeom>
        </p:spPr>
      </p:pic>
    </p:spTree>
    <p:extLst>
      <p:ext uri="{BB962C8B-B14F-4D97-AF65-F5344CB8AC3E}">
        <p14:creationId xmlns:p14="http://schemas.microsoft.com/office/powerpoint/2010/main" val="31136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5FD026D2-9564-4263-B383-5FD32AB2D1E5}"/>
              </a:ext>
            </a:extLst>
          </p:cNvPr>
          <p:cNvSpPr txBox="1"/>
          <p:nvPr/>
        </p:nvSpPr>
        <p:spPr>
          <a:xfrm>
            <a:off x="899592" y="1130522"/>
            <a:ext cx="6768752" cy="5372305"/>
          </a:xfrm>
          <a:prstGeom prst="rect">
            <a:avLst/>
          </a:prstGeom>
          <a:solidFill>
            <a:schemeClr val="accent1">
              <a:lumMod val="40000"/>
              <a:lumOff val="60000"/>
            </a:schemeClr>
          </a:solidFill>
        </p:spPr>
        <p:txBody>
          <a:bodyPr wrap="square">
            <a:spAutoFit/>
          </a:bodyPr>
          <a:lstStyle/>
          <a:p>
            <a:pPr algn="just" rtl="1">
              <a:lnSpc>
                <a:spcPct val="150000"/>
              </a:lnSpc>
              <a:spcAft>
                <a:spcPts val="800"/>
              </a:spcAft>
            </a:pPr>
            <a:r>
              <a:rPr lang="ar-IQ" sz="2400" b="1" dirty="0">
                <a:effectLst/>
                <a:latin typeface="Calibri" panose="020F0502020204030204" pitchFamily="34" charset="0"/>
                <a:ea typeface="Calibri" panose="020F0502020204030204" pitchFamily="34" charset="0"/>
                <a:cs typeface="Arial" panose="020B0604020202020204" pitchFamily="34" charset="0"/>
              </a:rPr>
              <a:t>التطرف الفكري </a:t>
            </a:r>
          </a:p>
          <a:p>
            <a:pPr algn="just" rtl="1">
              <a:lnSpc>
                <a:spcPct val="150000"/>
              </a:lnSpc>
              <a:spcAft>
                <a:spcPts val="800"/>
              </a:spcAft>
            </a:pPr>
            <a:endParaRPr lang="ar-IQ"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ان التطرف يرتبط بمعتقدات وأفكار بعيدة عما هو معتاد ومتعارف عليه سياسياً واجتماعيا ودينياً دون ان ترتبط تلك المعتقدات والافكار بسلوكيات مادية عنيفة في مواجهة المجتمع أو الدولة أما إذا أرتبط التطرف بالعنف المادي أو التهديد بالعنف يتحول الى ارهاب فالتطرف دائماً في دائرة الفكر ، أما عندما يتحول الفكر المتطرف الى أنماط عنيفة من السلوك من اعتداءات على الحريات أو الممتلكات او الارواح أو تشكيل التنظيمات المسلحة , التي تستعمل في مواجهة المجتمع والدولة فهو عندئذ يتحول الى ارهاب فالتطرف لا يعاقب عليه القانون بينما الارهاب هو جريمة يعاقب عليها القانون،  فالتطرف هو انحراف عن الفكر الصحيح.</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صورة 7">
            <a:extLst>
              <a:ext uri="{FF2B5EF4-FFF2-40B4-BE49-F238E27FC236}">
                <a16:creationId xmlns:a16="http://schemas.microsoft.com/office/drawing/2014/main" id="{BE43E56B-16C0-4C9F-AA3C-05647BFE3B17}"/>
              </a:ext>
            </a:extLst>
          </p:cNvPr>
          <p:cNvPicPr>
            <a:picLocks noChangeAspect="1"/>
          </p:cNvPicPr>
          <p:nvPr/>
        </p:nvPicPr>
        <p:blipFill>
          <a:blip r:embed="rId2"/>
          <a:stretch>
            <a:fillRect/>
          </a:stretch>
        </p:blipFill>
        <p:spPr>
          <a:xfrm>
            <a:off x="567641" y="388130"/>
            <a:ext cx="1816030" cy="14847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5484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A3DE9268-023B-47C1-AD39-36948906B338}"/>
              </a:ext>
            </a:extLst>
          </p:cNvPr>
          <p:cNvSpPr txBox="1"/>
          <p:nvPr/>
        </p:nvSpPr>
        <p:spPr>
          <a:xfrm>
            <a:off x="1043608" y="1231475"/>
            <a:ext cx="7488832" cy="4395049"/>
          </a:xfrm>
          <a:prstGeom prst="rect">
            <a:avLst/>
          </a:prstGeom>
          <a:solidFill>
            <a:schemeClr val="accent2">
              <a:lumMod val="20000"/>
              <a:lumOff val="80000"/>
            </a:schemeClr>
          </a:solidFill>
        </p:spPr>
        <p:txBody>
          <a:bodyPr wrap="square">
            <a:spAutoFit/>
          </a:bodyPr>
          <a:lstStyle/>
          <a:p>
            <a:pPr algn="just" rtl="1">
              <a:lnSpc>
                <a:spcPct val="150000"/>
              </a:lnSpc>
              <a:spcAft>
                <a:spcPts val="800"/>
              </a:spcAft>
            </a:pPr>
            <a:endParaRPr lang="ar-IQ" sz="20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2000" b="1" dirty="0">
                <a:effectLst/>
                <a:latin typeface="Calibri" panose="020F0502020204030204" pitchFamily="34" charset="0"/>
                <a:ea typeface="Calibri" panose="020F0502020204030204" pitchFamily="34" charset="0"/>
                <a:cs typeface="Arial" panose="020B0604020202020204" pitchFamily="34" charset="0"/>
              </a:rPr>
              <a:t>ومن ثم يصعب تجريمه , أي ان تطرف الفكر لا يعاقب عليه القانون باعتبار ان الاخير لا يعاقب على النوايا والافكار في حين ان السلوك الارهابي المجرم , ينطبق عليه  القانون ومن ثم يتم تجريمه فالتطرف اذن يختلف عن الارهاب من خلال طرق معالجته فالتطرف في الفكر تكون وسيلة علاجه بالحوار, أما إذا تحول التطرف الى التصادم فهو يخرج عن حدود الفكر الى نطاق الجريمة مما يتطلب تغيير مدخل المعالجة واساليبها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2000" b="1" dirty="0">
                <a:effectLst/>
                <a:latin typeface="Calibri" panose="020F0502020204030204" pitchFamily="34" charset="0"/>
                <a:ea typeface="Calibri" panose="020F0502020204030204" pitchFamily="34" charset="0"/>
                <a:cs typeface="Arial" panose="020B0604020202020204" pitchFamily="34" charset="0"/>
              </a:rPr>
              <a:t>ان التطرف الفكري وتأثيره على المجتمع وتحديداً طلبة الجامعات يعد من الموضوعات المهمة التي يحتاج التركيز عليها من منطلق ان  التطرف  يمثل   احدى القضايا المهمة في المرحلة الحالية التي يواجه فيها العالم تحديات الارهاب واشكاله المتعددة</a:t>
            </a:r>
            <a:endParaRPr lang="en-US" sz="2000" b="1" dirty="0"/>
          </a:p>
        </p:txBody>
      </p:sp>
      <p:pic>
        <p:nvPicPr>
          <p:cNvPr id="6" name="صورة 5">
            <a:extLst>
              <a:ext uri="{FF2B5EF4-FFF2-40B4-BE49-F238E27FC236}">
                <a16:creationId xmlns:a16="http://schemas.microsoft.com/office/drawing/2014/main" id="{41DDE433-5417-4DCE-80FA-8D38393497B8}"/>
              </a:ext>
            </a:extLst>
          </p:cNvPr>
          <p:cNvPicPr>
            <a:picLocks noChangeAspect="1"/>
          </p:cNvPicPr>
          <p:nvPr/>
        </p:nvPicPr>
        <p:blipFill>
          <a:blip r:embed="rId2"/>
          <a:stretch>
            <a:fillRect/>
          </a:stretch>
        </p:blipFill>
        <p:spPr>
          <a:xfrm>
            <a:off x="467544" y="116632"/>
            <a:ext cx="2000230" cy="13965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5443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BE4D423-1615-4948-8E81-E9A7C09EA2D3}"/>
              </a:ext>
            </a:extLst>
          </p:cNvPr>
          <p:cNvPicPr>
            <a:picLocks noChangeAspect="1"/>
          </p:cNvPicPr>
          <p:nvPr/>
        </p:nvPicPr>
        <p:blipFill>
          <a:blip r:embed="rId2"/>
          <a:stretch>
            <a:fillRect/>
          </a:stretch>
        </p:blipFill>
        <p:spPr>
          <a:xfrm>
            <a:off x="-108520" y="5103376"/>
            <a:ext cx="2400301" cy="1654732"/>
          </a:xfrm>
          <a:prstGeom prst="rect">
            <a:avLst/>
          </a:prstGeom>
        </p:spPr>
      </p:pic>
      <p:sp>
        <p:nvSpPr>
          <p:cNvPr id="5" name="مربع نص 4">
            <a:extLst>
              <a:ext uri="{FF2B5EF4-FFF2-40B4-BE49-F238E27FC236}">
                <a16:creationId xmlns:a16="http://schemas.microsoft.com/office/drawing/2014/main" id="{91E4005D-0CEA-4907-B9F7-B4FD90DB643C}"/>
              </a:ext>
            </a:extLst>
          </p:cNvPr>
          <p:cNvSpPr txBox="1"/>
          <p:nvPr/>
        </p:nvSpPr>
        <p:spPr>
          <a:xfrm>
            <a:off x="1491090" y="940177"/>
            <a:ext cx="7272808" cy="4977645"/>
          </a:xfrm>
          <a:prstGeom prst="rect">
            <a:avLst/>
          </a:prstGeom>
          <a:noFill/>
        </p:spPr>
        <p:txBody>
          <a:bodyPr wrap="square">
            <a:spAutoFit/>
          </a:bodyPr>
          <a:lstStyle/>
          <a:p>
            <a:pPr algn="just" rtl="1">
              <a:lnSpc>
                <a:spcPct val="150000"/>
              </a:lnSpc>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فضلاً عن إسهام</a:t>
            </a:r>
            <a:r>
              <a:rPr lang="ar-IQ" sz="2400" b="1" dirty="0">
                <a:effectLst/>
                <a:latin typeface="Calibri" panose="020F0502020204030204" pitchFamily="34" charset="0"/>
                <a:ea typeface="Calibri" panose="020F0502020204030204" pitchFamily="34" charset="0"/>
                <a:cs typeface="Arial" panose="020B0604020202020204" pitchFamily="34" charset="0"/>
              </a:rPr>
              <a:t> الجامعة</a:t>
            </a:r>
            <a:r>
              <a:rPr lang="ar-SA" sz="2400" b="1" dirty="0">
                <a:effectLst/>
                <a:latin typeface="Calibri" panose="020F0502020204030204" pitchFamily="34" charset="0"/>
                <a:ea typeface="Calibri" panose="020F0502020204030204" pitchFamily="34" charset="0"/>
                <a:cs typeface="Arial" panose="020B0604020202020204" pitchFamily="34" charset="0"/>
              </a:rPr>
              <a:t> في نشر  مبادى الوسطية والاعتدال </a:t>
            </a:r>
            <a:endParaRPr lang="ar-IQ" sz="24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والتقليل من وجود الافكار المتطرفة من خلال اعداد المناهج المناسبة لذلك ومن أجل نجاح العملية التعليمية لابد من تقديم الأمور  الاتية منها :</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المحافظة على تماسك المجتمع ووحدته وتوازنه وفق أساليب علمية.</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اكتساب الطلبة القيم والمفاهيم الدينية الصحيحة .</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ارتقاء المناهج بالفكر الصحيح ونبذ الافكار المتطرفة وتحقيق معنى التسامح .</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إبعاد الشخصيات التي تحمل أفكار متطرفة عن العمل التربوي .</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8" descr="http://media.kenanaonline.com/photos/1238084/1238084416/large_1238084416.jpg?1293568871">
            <a:extLst>
              <a:ext uri="{FF2B5EF4-FFF2-40B4-BE49-F238E27FC236}">
                <a16:creationId xmlns:a16="http://schemas.microsoft.com/office/drawing/2014/main" id="{FAB2227C-C4D0-493B-BB1C-D7D07DCC2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02" y="124018"/>
            <a:ext cx="2175674" cy="16317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35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7A30582-F919-4E22-B9EB-9E436CC20CB8}"/>
              </a:ext>
            </a:extLst>
          </p:cNvPr>
          <p:cNvSpPr txBox="1"/>
          <p:nvPr/>
        </p:nvSpPr>
        <p:spPr>
          <a:xfrm>
            <a:off x="2267744" y="386180"/>
            <a:ext cx="6120680" cy="6188233"/>
          </a:xfrm>
          <a:prstGeom prst="rect">
            <a:avLst/>
          </a:prstGeom>
          <a:solidFill>
            <a:schemeClr val="accent2">
              <a:lumMod val="20000"/>
              <a:lumOff val="80000"/>
            </a:schemeClr>
          </a:solidFill>
        </p:spPr>
        <p:txBody>
          <a:bodyPr wrap="square">
            <a:spAutoFit/>
          </a:bodyPr>
          <a:lstStyle/>
          <a:p>
            <a:pPr algn="just" rtl="1">
              <a:lnSpc>
                <a:spcPct val="150000"/>
              </a:lnSpc>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وهذا يتطلب من الجامعات  القيام بما يأتي :</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مراقبة كل أشكال الصراعات الشخصية بين الطلبة </a:t>
            </a:r>
            <a:endParaRPr lang="ar-IQ" sz="2400" b="1" dirty="0">
              <a:effectLst/>
              <a:latin typeface="Calibri" panose="020F0502020204030204" pitchFamily="34" charset="0"/>
              <a:ea typeface="Calibri" panose="020F0502020204030204" pitchFamily="34" charset="0"/>
              <a:cs typeface="Arial" panose="020B0604020202020204" pitchFamily="34" charset="0"/>
            </a:endParaRPr>
          </a:p>
          <a:p>
            <a:pPr lvl="0" algn="just" rtl="1">
              <a:lnSpc>
                <a:spcPct val="150000"/>
              </a:lnSpc>
              <a:spcAft>
                <a:spcPts val="800"/>
              </a:spcAft>
            </a:pPr>
            <a:r>
              <a:rPr lang="ar-IQ" sz="2400" b="1" dirty="0">
                <a:latin typeface="Calibri" panose="020F0502020204030204" pitchFamily="34" charset="0"/>
                <a:ea typeface="Calibri" panose="020F0502020204030204" pitchFamily="34" charset="0"/>
                <a:cs typeface="Arial" panose="020B0604020202020204" pitchFamily="34" charset="0"/>
              </a:rPr>
              <a:t>     </a:t>
            </a:r>
            <a:r>
              <a:rPr lang="ar-SA" sz="2400" b="1" dirty="0">
                <a:effectLst/>
                <a:latin typeface="Calibri" panose="020F0502020204030204" pitchFamily="34" charset="0"/>
                <a:ea typeface="Calibri" panose="020F0502020204030204" pitchFamily="34" charset="0"/>
                <a:cs typeface="Arial" panose="020B0604020202020204" pitchFamily="34" charset="0"/>
              </a:rPr>
              <a:t>وكافة أشكال العنف </a:t>
            </a:r>
            <a:endParaRPr lang="ar-IQ" sz="24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50000"/>
              </a:lnSpc>
              <a:spcAft>
                <a:spcPts val="800"/>
              </a:spcAft>
            </a:pPr>
            <a:r>
              <a:rPr lang="ar-IQ" sz="2400" b="1" dirty="0">
                <a:effectLst/>
                <a:latin typeface="Calibri" panose="020F0502020204030204" pitchFamily="34" charset="0"/>
                <a:ea typeface="Calibri" panose="020F0502020204030204" pitchFamily="34" charset="0"/>
                <a:cs typeface="Arial" panose="020B0604020202020204" pitchFamily="34" charset="0"/>
              </a:rPr>
              <a:t>   </a:t>
            </a:r>
            <a:r>
              <a:rPr lang="ar-SA" sz="2400" b="1" dirty="0">
                <a:effectLst/>
                <a:latin typeface="Calibri" panose="020F0502020204030204" pitchFamily="34" charset="0"/>
                <a:ea typeface="Calibri" panose="020F0502020204030204" pitchFamily="34" charset="0"/>
                <a:cs typeface="Arial" panose="020B0604020202020204" pitchFamily="34" charset="0"/>
              </a:rPr>
              <a:t>والميول غير السوية .</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عقد الندوات واستضافة الشخصيات والمسؤولين ذوي العلاقة بموضوعات</a:t>
            </a:r>
            <a:r>
              <a:rPr lang="ar-IQ" sz="2400" b="1" dirty="0">
                <a:effectLst/>
                <a:latin typeface="Calibri" panose="020F0502020204030204" pitchFamily="34" charset="0"/>
                <a:ea typeface="Calibri" panose="020F0502020204030204" pitchFamily="34" charset="0"/>
                <a:cs typeface="Arial" panose="020B0604020202020204" pitchFamily="34" charset="0"/>
              </a:rPr>
              <a:t> معالجة</a:t>
            </a:r>
            <a:r>
              <a:rPr lang="ar-SA" sz="2400" b="1" dirty="0">
                <a:effectLst/>
                <a:latin typeface="Calibri" panose="020F0502020204030204" pitchFamily="34" charset="0"/>
                <a:ea typeface="Calibri" panose="020F0502020204030204" pitchFamily="34" charset="0"/>
                <a:cs typeface="Arial" panose="020B0604020202020204" pitchFamily="34" charset="0"/>
              </a:rPr>
              <a:t> الانحراف الفكري .</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تعزيز ممارسة الديمقراطية وحرية الرأي وآداب الحوار .</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بناء منظومة من القيم لدى الطلبة من اجل ان يكونوا  قادرين على تمييز ما تبثه وسائل الاعلام وذلك لتحصينهم من مفاهيم الغلو والتطرف</a:t>
            </a:r>
            <a:r>
              <a:rPr lang="ar-IQ" sz="2400" b="1" dirty="0">
                <a:effectLst/>
                <a:latin typeface="Calibri" panose="020F0502020204030204" pitchFamily="34" charset="0"/>
                <a:ea typeface="Calibri" panose="020F0502020204030204" pitchFamily="34" charset="0"/>
                <a:cs typeface="Arial" panose="020B0604020202020204" pitchFamily="34" charset="0"/>
              </a:rPr>
              <a:t> .</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رة 3">
            <a:extLst>
              <a:ext uri="{FF2B5EF4-FFF2-40B4-BE49-F238E27FC236}">
                <a16:creationId xmlns:a16="http://schemas.microsoft.com/office/drawing/2014/main" id="{625D8041-0926-45F7-BE4D-84B7BFF28483}"/>
              </a:ext>
            </a:extLst>
          </p:cNvPr>
          <p:cNvPicPr>
            <a:picLocks noChangeAspect="1"/>
          </p:cNvPicPr>
          <p:nvPr/>
        </p:nvPicPr>
        <p:blipFill>
          <a:blip r:embed="rId2"/>
          <a:stretch>
            <a:fillRect/>
          </a:stretch>
        </p:blipFill>
        <p:spPr>
          <a:xfrm>
            <a:off x="589112" y="548680"/>
            <a:ext cx="2016224" cy="1678676"/>
          </a:xfrm>
          <a:prstGeom prst="rect">
            <a:avLst/>
          </a:prstGeom>
          <a:ln>
            <a:noFill/>
          </a:ln>
          <a:effectLst>
            <a:outerShdw blurRad="292100" dist="139700" dir="2700000" algn="tl" rotWithShape="0">
              <a:srgbClr val="333333">
                <a:alpha val="65000"/>
              </a:srgbClr>
            </a:outerShdw>
          </a:effectLst>
        </p:spPr>
      </p:pic>
      <p:pic>
        <p:nvPicPr>
          <p:cNvPr id="6" name="Picture 4">
            <a:extLst>
              <a:ext uri="{FF2B5EF4-FFF2-40B4-BE49-F238E27FC236}">
                <a16:creationId xmlns:a16="http://schemas.microsoft.com/office/drawing/2014/main" id="{A1B52C40-E5AB-4DE4-83F4-2AF1068D2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72" y="3429000"/>
            <a:ext cx="2691408" cy="2181088"/>
          </a:xfrm>
          <a:prstGeom prst="ellipse">
            <a:avLst/>
          </a:prstGeom>
          <a:ln>
            <a:noFill/>
          </a:ln>
          <a:effectLst>
            <a:softEdge rad="112500"/>
          </a:effectLst>
        </p:spPr>
      </p:pic>
    </p:spTree>
    <p:extLst>
      <p:ext uri="{BB962C8B-B14F-4D97-AF65-F5344CB8AC3E}">
        <p14:creationId xmlns:p14="http://schemas.microsoft.com/office/powerpoint/2010/main" val="171413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1C64A43F-9BC8-451E-89E0-8F32B502783C}"/>
              </a:ext>
            </a:extLst>
          </p:cNvPr>
          <p:cNvSpPr txBox="1"/>
          <p:nvPr/>
        </p:nvSpPr>
        <p:spPr>
          <a:xfrm>
            <a:off x="0" y="202547"/>
            <a:ext cx="8676456" cy="4883388"/>
          </a:xfrm>
          <a:prstGeom prst="rect">
            <a:avLst/>
          </a:prstGeom>
          <a:solidFill>
            <a:schemeClr val="accent4">
              <a:lumMod val="40000"/>
              <a:lumOff val="60000"/>
            </a:schemeClr>
          </a:solidFill>
        </p:spPr>
        <p:txBody>
          <a:bodyPr wrap="square">
            <a:spAutoFit/>
          </a:bodyPr>
          <a:lstStyle/>
          <a:p>
            <a:pPr algn="just" rtl="1">
              <a:lnSpc>
                <a:spcPct val="150000"/>
              </a:lnSpc>
              <a:spcAft>
                <a:spcPts val="800"/>
              </a:spcAft>
            </a:pPr>
            <a:r>
              <a:rPr lang="ar-SA"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الوسائل المهمة التي يمكن من خلالها مواجهة مشكلة التطرف الفكري</a:t>
            </a:r>
            <a:endParaRPr lang="ar-IQ"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endParaRPr lang="ar-IQ"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ar-SA" sz="2400" b="1" dirty="0">
                <a:effectLst/>
                <a:latin typeface="Calibri" panose="020F0502020204030204" pitchFamily="34" charset="0"/>
                <a:ea typeface="Calibri" panose="020F0502020204030204" pitchFamily="34" charset="0"/>
                <a:cs typeface="Arial" panose="020B0604020202020204" pitchFamily="34" charset="0"/>
              </a:rPr>
              <a:t>ووضع آليات محددة للحد من انتشاره في الحرم الجامعي ، ومن أهمها ما يأتي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بروز اعتدالية الاسلام والعمل على ترسيخه لدى جيل الشباب من الطلبة ومحاربة الغلو والتطرف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محاولة كشف الافكار المنحرفة مبكراً لدى الطلبة وايجاد الحلول المناسبة لها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r>
              <a:rPr lang="ar-SA" sz="2400" b="1" dirty="0">
                <a:effectLst/>
                <a:latin typeface="Calibri" panose="020F0502020204030204" pitchFamily="34" charset="0"/>
                <a:ea typeface="Calibri" panose="020F0502020204030204" pitchFamily="34" charset="0"/>
                <a:cs typeface="Arial" panose="020B0604020202020204" pitchFamily="34" charset="0"/>
              </a:rPr>
              <a:t>ايجاد فرص عمل للطلبة بعد تخرجهم لان انعدام الوظائف يجعلهم يشعرون بفراغ ...وشعوراً بالبطالة</a:t>
            </a:r>
            <a:r>
              <a:rPr lang="ar-IQ" sz="2400" b="1" dirty="0">
                <a:effectLst/>
                <a:latin typeface="Calibri" panose="020F0502020204030204" pitchFamily="34" charset="0"/>
                <a:ea typeface="Calibri" panose="020F0502020204030204" pitchFamily="34" charset="0"/>
                <a:cs typeface="Arial" panose="020B0604020202020204" pitchFamily="34" charset="0"/>
              </a:rPr>
              <a:t> </a:t>
            </a:r>
            <a:r>
              <a:rPr lang="ar-SA" sz="2400" b="1" dirty="0">
                <a:effectLst/>
                <a:latin typeface="Calibri" panose="020F0502020204030204" pitchFamily="34" charset="0"/>
                <a:ea typeface="Calibri" panose="020F0502020204030204" pitchFamily="34" charset="0"/>
                <a:cs typeface="Arial" panose="020B0604020202020204" pitchFamily="34" charset="0"/>
              </a:rPr>
              <a:t>وبالتالي التأثير بالأفكار المتطرفة الهدامة </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صورة 7">
            <a:extLst>
              <a:ext uri="{FF2B5EF4-FFF2-40B4-BE49-F238E27FC236}">
                <a16:creationId xmlns:a16="http://schemas.microsoft.com/office/drawing/2014/main" id="{95A2F47A-B952-48C4-9750-CC2A594EE34B}"/>
              </a:ext>
            </a:extLst>
          </p:cNvPr>
          <p:cNvPicPr>
            <a:picLocks noChangeAspect="1"/>
          </p:cNvPicPr>
          <p:nvPr/>
        </p:nvPicPr>
        <p:blipFill>
          <a:blip r:embed="rId2"/>
          <a:stretch>
            <a:fillRect/>
          </a:stretch>
        </p:blipFill>
        <p:spPr>
          <a:xfrm>
            <a:off x="0" y="4822855"/>
            <a:ext cx="3114716" cy="20023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صورة 8">
            <a:extLst>
              <a:ext uri="{FF2B5EF4-FFF2-40B4-BE49-F238E27FC236}">
                <a16:creationId xmlns:a16="http://schemas.microsoft.com/office/drawing/2014/main" id="{89633E9F-29E7-4853-8A16-5CCF542C4A7E}"/>
              </a:ext>
            </a:extLst>
          </p:cNvPr>
          <p:cNvPicPr>
            <a:picLocks noChangeAspect="1"/>
          </p:cNvPicPr>
          <p:nvPr/>
        </p:nvPicPr>
        <p:blipFill>
          <a:blip r:embed="rId3"/>
          <a:stretch>
            <a:fillRect/>
          </a:stretch>
        </p:blipFill>
        <p:spPr>
          <a:xfrm>
            <a:off x="7380312" y="5291110"/>
            <a:ext cx="1500833" cy="1534062"/>
          </a:xfrm>
          <a:prstGeom prst="ellipse">
            <a:avLst/>
          </a:prstGeom>
          <a:ln>
            <a:noFill/>
          </a:ln>
          <a:effectLst>
            <a:softEdge rad="112500"/>
          </a:effectLst>
        </p:spPr>
      </p:pic>
    </p:spTree>
    <p:extLst>
      <p:ext uri="{BB962C8B-B14F-4D97-AF65-F5344CB8AC3E}">
        <p14:creationId xmlns:p14="http://schemas.microsoft.com/office/powerpoint/2010/main" val="387217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39C6DFB-FC22-4B4E-9C06-B273AACF0748}"/>
              </a:ext>
            </a:extLst>
          </p:cNvPr>
          <p:cNvPicPr>
            <a:picLocks noChangeAspect="1"/>
          </p:cNvPicPr>
          <p:nvPr/>
        </p:nvPicPr>
        <p:blipFill>
          <a:blip r:embed="rId2"/>
          <a:stretch>
            <a:fillRect/>
          </a:stretch>
        </p:blipFill>
        <p:spPr>
          <a:xfrm>
            <a:off x="16202" y="260648"/>
            <a:ext cx="2121796" cy="1663770"/>
          </a:xfrm>
          <a:prstGeom prst="rect">
            <a:avLst/>
          </a:prstGeom>
        </p:spPr>
      </p:pic>
      <p:sp>
        <p:nvSpPr>
          <p:cNvPr id="5" name="مربع نص 4">
            <a:extLst>
              <a:ext uri="{FF2B5EF4-FFF2-40B4-BE49-F238E27FC236}">
                <a16:creationId xmlns:a16="http://schemas.microsoft.com/office/drawing/2014/main" id="{FF306B1B-07E5-4158-8353-5B443AE70700}"/>
              </a:ext>
            </a:extLst>
          </p:cNvPr>
          <p:cNvSpPr txBox="1"/>
          <p:nvPr/>
        </p:nvSpPr>
        <p:spPr>
          <a:xfrm>
            <a:off x="26219" y="2204864"/>
            <a:ext cx="8676456" cy="4090222"/>
          </a:xfrm>
          <a:prstGeom prst="rect">
            <a:avLst/>
          </a:prstGeom>
          <a:solidFill>
            <a:schemeClr val="accent2">
              <a:lumMod val="40000"/>
              <a:lumOff val="60000"/>
            </a:schemeClr>
          </a:solidFill>
        </p:spPr>
        <p:txBody>
          <a:bodyPr wrap="square">
            <a:spAutoFit/>
          </a:bodyPr>
          <a:lstStyle/>
          <a:p>
            <a:pPr marL="342900" lvl="0" indent="-342900" algn="just" rtl="1">
              <a:lnSpc>
                <a:spcPct val="20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خلق التسامح ووحدة الرأي لإعطاء نموذج الاعتدال بشكل صحيح وسليم .</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20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حث الطلبة على عملية الانتقاء المواقع الالكترونية والحد من المواقع المشبوهة.</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20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ايقاف الممارسات التي تغذي العنف والتطرف بين الشباب</a:t>
            </a:r>
            <a:endParaRPr lang="ar-IQ" sz="2400" b="1" dirty="0">
              <a:effectLst/>
              <a:latin typeface="Calibri" panose="020F0502020204030204" pitchFamily="34" charset="0"/>
              <a:ea typeface="Calibri" panose="020F0502020204030204" pitchFamily="34" charset="0"/>
              <a:cs typeface="Arial" panose="020B0604020202020204" pitchFamily="34" charset="0"/>
            </a:endParaRPr>
          </a:p>
          <a:p>
            <a:pPr lvl="0" algn="just" rtl="1">
              <a:lnSpc>
                <a:spcPct val="200000"/>
              </a:lnSpc>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 وذلك من خلال الحرص الى عدم انضمامهم للجم</a:t>
            </a:r>
            <a:r>
              <a:rPr lang="ar-IQ" sz="2400" b="1" dirty="0">
                <a:latin typeface="Calibri" panose="020F0502020204030204" pitchFamily="34" charset="0"/>
                <a:ea typeface="Calibri" panose="020F0502020204030204" pitchFamily="34" charset="0"/>
                <a:cs typeface="Arial" panose="020B0604020202020204" pitchFamily="34" charset="0"/>
              </a:rPr>
              <a:t>ا</a:t>
            </a:r>
            <a:r>
              <a:rPr lang="ar-SA" sz="2400" b="1" dirty="0">
                <a:effectLst/>
                <a:latin typeface="Calibri" panose="020F0502020204030204" pitchFamily="34" charset="0"/>
                <a:ea typeface="Calibri" panose="020F0502020204030204" pitchFamily="34" charset="0"/>
                <a:cs typeface="Arial" panose="020B0604020202020204" pitchFamily="34" charset="0"/>
              </a:rPr>
              <a:t>عات المتطرفة .</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20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وضع استراتيجيات وخطط لمكافحة التطرف الفكري داخل الحرم الجامعي .</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4EC33C66-0B7A-4BB2-8CD4-E70B6F29B269}"/>
              </a:ext>
            </a:extLst>
          </p:cNvPr>
          <p:cNvSpPr txBox="1"/>
          <p:nvPr/>
        </p:nvSpPr>
        <p:spPr>
          <a:xfrm>
            <a:off x="2555776" y="548680"/>
            <a:ext cx="5873508" cy="496996"/>
          </a:xfrm>
          <a:prstGeom prst="rect">
            <a:avLst/>
          </a:prstGeom>
          <a:noFill/>
        </p:spPr>
        <p:txBody>
          <a:bodyPr wrap="square">
            <a:spAutoFit/>
          </a:bodyPr>
          <a:lstStyle/>
          <a:p>
            <a:pPr algn="just" rtl="1">
              <a:lnSpc>
                <a:spcPct val="150000"/>
              </a:lnSpc>
              <a:spcAft>
                <a:spcPts val="800"/>
              </a:spcAft>
            </a:pPr>
            <a:r>
              <a:rPr lang="ar-SA"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الوسائل المهمة التي يمكن من خلالها مواجهة مشكلة التطرف الفكري</a:t>
            </a:r>
            <a:endParaRPr lang="ar-IQ"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صورة 5">
            <a:extLst>
              <a:ext uri="{FF2B5EF4-FFF2-40B4-BE49-F238E27FC236}">
                <a16:creationId xmlns:a16="http://schemas.microsoft.com/office/drawing/2014/main" id="{001E4B56-C66F-4316-A50C-4CE99C548230}"/>
              </a:ext>
            </a:extLst>
          </p:cNvPr>
          <p:cNvPicPr>
            <a:picLocks noChangeAspect="1"/>
          </p:cNvPicPr>
          <p:nvPr/>
        </p:nvPicPr>
        <p:blipFill>
          <a:blip r:embed="rId3"/>
          <a:stretch>
            <a:fillRect/>
          </a:stretch>
        </p:blipFill>
        <p:spPr>
          <a:xfrm>
            <a:off x="251520" y="4221088"/>
            <a:ext cx="1746069" cy="12190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5161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9948696-21D1-4A2A-9F3E-831A65979CD8}"/>
              </a:ext>
            </a:extLst>
          </p:cNvPr>
          <p:cNvSpPr txBox="1"/>
          <p:nvPr/>
        </p:nvSpPr>
        <p:spPr>
          <a:xfrm>
            <a:off x="1187624" y="1858926"/>
            <a:ext cx="6912768" cy="4115870"/>
          </a:xfrm>
          <a:prstGeom prst="rect">
            <a:avLst/>
          </a:prstGeom>
          <a:solidFill>
            <a:schemeClr val="accent1">
              <a:lumMod val="20000"/>
              <a:lumOff val="80000"/>
            </a:schemeClr>
          </a:solidFill>
        </p:spPr>
        <p:txBody>
          <a:bodyPr wrap="square">
            <a:spAutoFit/>
          </a:bodyPr>
          <a:lstStyle/>
          <a:p>
            <a:pPr marL="342900" lvl="0" indent="-342900" algn="just" rtl="1">
              <a:lnSpc>
                <a:spcPct val="15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الحرص المستمر على عقد الندوات التي تدعو الى قيم التسامح والوسطية وتجنب الفكر الضال , وذلك من أجل بناء منظومة فكرية صحيحة.</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Font typeface="Arial" panose="020B0604020202020204" pitchFamily="34" charset="0"/>
              <a:buChar char="-"/>
            </a:pPr>
            <a:r>
              <a:rPr lang="ar-SA" sz="2400" b="1" dirty="0">
                <a:effectLst/>
                <a:latin typeface="Calibri" panose="020F0502020204030204" pitchFamily="34" charset="0"/>
                <a:ea typeface="Calibri" panose="020F0502020204030204" pitchFamily="34" charset="0"/>
                <a:cs typeface="Arial" panose="020B0604020202020204" pitchFamily="34" charset="0"/>
              </a:rPr>
              <a:t>العمل على تهذيب وتشذيب المناهج الدراسية من الافكار المنحرفة واعادة صياغة العديد من المقررات الدراسية .</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2400" b="1" dirty="0">
                <a:effectLst/>
                <a:latin typeface="Calibri" panose="020F0502020204030204" pitchFamily="34" charset="0"/>
                <a:ea typeface="Calibri" panose="020F0502020204030204" pitchFamily="34" charset="0"/>
                <a:cs typeface="Arial" panose="020B0604020202020204" pitchFamily="34" charset="0"/>
              </a:rPr>
              <a:t>   - اعداد وتأهيل الاستاذ الجامعي من خلال مشاركته في العديد من الدورات التي تحثه على الوسطية والاعتدال .</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ربع نص 3">
            <a:extLst>
              <a:ext uri="{FF2B5EF4-FFF2-40B4-BE49-F238E27FC236}">
                <a16:creationId xmlns:a16="http://schemas.microsoft.com/office/drawing/2014/main" id="{442AE99B-5150-4627-A2D8-0E17760F6A1E}"/>
              </a:ext>
            </a:extLst>
          </p:cNvPr>
          <p:cNvSpPr txBox="1"/>
          <p:nvPr/>
        </p:nvSpPr>
        <p:spPr>
          <a:xfrm>
            <a:off x="2555776" y="548680"/>
            <a:ext cx="5873508" cy="496996"/>
          </a:xfrm>
          <a:prstGeom prst="rect">
            <a:avLst/>
          </a:prstGeom>
          <a:noFill/>
        </p:spPr>
        <p:txBody>
          <a:bodyPr wrap="square">
            <a:spAutoFit/>
          </a:bodyPr>
          <a:lstStyle/>
          <a:p>
            <a:pPr algn="just" rtl="1">
              <a:lnSpc>
                <a:spcPct val="150000"/>
              </a:lnSpc>
              <a:spcAft>
                <a:spcPts val="800"/>
              </a:spcAft>
            </a:pPr>
            <a:r>
              <a:rPr lang="ar-SA"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الوسائل المهمة التي يمكن من خلالها مواجهة مشكلة التطرف الفكري</a:t>
            </a:r>
            <a:endParaRPr lang="ar-IQ" sz="20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صورة 4">
            <a:extLst>
              <a:ext uri="{FF2B5EF4-FFF2-40B4-BE49-F238E27FC236}">
                <a16:creationId xmlns:a16="http://schemas.microsoft.com/office/drawing/2014/main" id="{F628D495-D3F4-41FC-A08B-AE6DD040267C}"/>
              </a:ext>
            </a:extLst>
          </p:cNvPr>
          <p:cNvPicPr>
            <a:picLocks noChangeAspect="1"/>
          </p:cNvPicPr>
          <p:nvPr/>
        </p:nvPicPr>
        <p:blipFill>
          <a:blip r:embed="rId2"/>
          <a:stretch>
            <a:fillRect/>
          </a:stretch>
        </p:blipFill>
        <p:spPr>
          <a:xfrm>
            <a:off x="179512" y="260648"/>
            <a:ext cx="1743982" cy="1368152"/>
          </a:xfrm>
          <a:prstGeom prst="ellipse">
            <a:avLst/>
          </a:prstGeom>
          <a:ln>
            <a:noFill/>
          </a:ln>
          <a:effectLst>
            <a:softEdge rad="112500"/>
          </a:effectLst>
        </p:spPr>
      </p:pic>
    </p:spTree>
    <p:extLst>
      <p:ext uri="{BB962C8B-B14F-4D97-AF65-F5344CB8AC3E}">
        <p14:creationId xmlns:p14="http://schemas.microsoft.com/office/powerpoint/2010/main" val="433346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fontAlgn="base">
              <a:spcBef>
                <a:spcPct val="0"/>
              </a:spcBef>
              <a:spcAft>
                <a:spcPct val="0"/>
              </a:spcAft>
            </a:pPr>
            <a:fld id="{896D7160-9C86-40BC-B3F7-6257957A4244}" type="slidenum">
              <a:rPr kumimoji="1" lang="ar-SA" altLang="en-US" smtClean="0">
                <a:latin typeface="Times New Roman" pitchFamily="18" charset="0"/>
                <a:cs typeface="Times New Roman" pitchFamily="18" charset="0"/>
              </a:rPr>
              <a:pPr fontAlgn="base">
                <a:spcBef>
                  <a:spcPct val="0"/>
                </a:spcBef>
                <a:spcAft>
                  <a:spcPct val="0"/>
                </a:spcAft>
              </a:pPr>
              <a:t>9</a:t>
            </a:fld>
            <a:endParaRPr kumimoji="1" lang="en-US" altLang="en-US">
              <a:latin typeface="Times New Roman" pitchFamily="18" charset="0"/>
              <a:cs typeface="Times New Roman" pitchFamily="18" charset="0"/>
            </a:endParaRPr>
          </a:p>
        </p:txBody>
      </p:sp>
      <p:sp>
        <p:nvSpPr>
          <p:cNvPr id="4" name="Rectangle 5"/>
          <p:cNvSpPr txBox="1">
            <a:spLocks noChangeArrowheads="1"/>
          </p:cNvSpPr>
          <p:nvPr/>
        </p:nvSpPr>
        <p:spPr>
          <a:xfrm>
            <a:off x="1000125" y="785813"/>
            <a:ext cx="6681788" cy="838200"/>
          </a:xfrm>
          <a:prstGeom prst="rect">
            <a:avLst/>
          </a:prstGeom>
          <a:ln>
            <a:solidFill>
              <a:srgbClr val="FF0000"/>
            </a:solidFill>
          </a:ln>
        </p:spPr>
        <p:txBody>
          <a:bodyPr/>
          <a:lstStyle/>
          <a:p>
            <a:pPr marL="273050" indent="-273050" algn="ctr">
              <a:spcBef>
                <a:spcPct val="20000"/>
              </a:spcBef>
              <a:buClr>
                <a:srgbClr val="0BD0D9"/>
              </a:buClr>
              <a:buSzPct val="95000"/>
              <a:defRPr/>
            </a:pPr>
            <a:r>
              <a:rPr lang="ar-AE" sz="4400" b="1" dirty="0">
                <a:solidFill>
                  <a:srgbClr val="C00000"/>
                </a:solidFill>
                <a:effectLst>
                  <a:outerShdw blurRad="38100" dist="38100" dir="2700000" algn="tl">
                    <a:srgbClr val="000000"/>
                  </a:outerShdw>
                </a:effectLst>
                <a:ea typeface="Majalla UI"/>
                <a:cs typeface="Majalla UI"/>
              </a:rPr>
              <a:t>شكراً لحسن استماعكم</a:t>
            </a:r>
            <a:endParaRPr lang="en-US" sz="4400" b="1" dirty="0">
              <a:solidFill>
                <a:srgbClr val="C00000"/>
              </a:solidFill>
              <a:effectLst>
                <a:outerShdw blurRad="38100" dist="38100" dir="2700000" algn="tl">
                  <a:srgbClr val="000000"/>
                </a:outerShdw>
              </a:effectLst>
              <a:ea typeface="Majalla UI"/>
              <a:cs typeface="Majalla UI"/>
            </a:endParaRPr>
          </a:p>
        </p:txBody>
      </p:sp>
      <p:sp>
        <p:nvSpPr>
          <p:cNvPr id="5" name="Rectangle 4"/>
          <p:cNvSpPr/>
          <p:nvPr/>
        </p:nvSpPr>
        <p:spPr>
          <a:xfrm>
            <a:off x="2143108" y="1285860"/>
            <a:ext cx="4805156" cy="2287156"/>
          </a:xfrm>
          <a:prstGeom prst="rect">
            <a:avLst/>
          </a:prstGeom>
        </p:spPr>
        <p:txBody>
          <a:bodyPr spcFirstLastPara="1">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الدكتور</a:t>
            </a: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ة</a:t>
            </a:r>
            <a:r>
              <a:rPr lang="ar-SA" sz="2400" b="1" spc="50" dirty="0">
                <a:ln w="11430"/>
                <a:solidFill>
                  <a:srgbClr val="002060"/>
                </a:solidFill>
                <a:effectLst>
                  <a:outerShdw blurRad="76200" dist="50800" dir="5400000" algn="tl" rotWithShape="0">
                    <a:srgbClr val="000000">
                      <a:alpha val="65000"/>
                    </a:srgbClr>
                  </a:outerShdw>
                </a:effectLst>
                <a:cs typeface="Simplified Arabic" pitchFamily="2" charset="-78"/>
              </a:rPr>
              <a:t>/ </a:t>
            </a: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 أمل عبدا لرزاق المنصوري</a:t>
            </a:r>
            <a:br>
              <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Simplified Arabic" pitchFamily="2" charset="-78"/>
              </a:rPr>
            </a:br>
            <a:r>
              <a:rPr lang="ar-SA" sz="2400" b="1" spc="50" dirty="0">
                <a:ln w="11430"/>
                <a:solidFill>
                  <a:srgbClr val="002060"/>
                </a:solidFill>
                <a:effectLst>
                  <a:outerShdw blurRad="76200" dist="50800" dir="5400000" algn="tl" rotWithShape="0">
                    <a:srgbClr val="000000">
                      <a:alpha val="65000"/>
                    </a:srgbClr>
                  </a:outerShdw>
                </a:effectLst>
                <a:cs typeface="Simplified Arabic" pitchFamily="2" charset="-78"/>
              </a:rPr>
              <a:t>كلية التربية لل</a:t>
            </a: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علوم الانسانية</a:t>
            </a:r>
            <a:br>
              <a:rPr lang="ar-EG" sz="2400" b="1" spc="50" dirty="0">
                <a:ln w="11430"/>
                <a:solidFill>
                  <a:srgbClr val="002060"/>
                </a:solidFill>
                <a:effectLst>
                  <a:outerShdw blurRad="76200" dist="50800" dir="5400000" algn="tl" rotWithShape="0">
                    <a:srgbClr val="000000">
                      <a:alpha val="65000"/>
                    </a:srgbClr>
                  </a:outerShdw>
                </a:effectLst>
                <a:cs typeface="Simplified Arabic" pitchFamily="2" charset="-78"/>
              </a:rPr>
            </a:b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جامعة البصرة</a:t>
            </a:r>
            <a:b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Simplified Arabic" pitchFamily="2" charset="-78"/>
              </a:rPr>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581" name="Rectangle 5"/>
          <p:cNvSpPr>
            <a:spLocks noChangeArrowheads="1"/>
          </p:cNvSpPr>
          <p:nvPr/>
        </p:nvSpPr>
        <p:spPr bwMode="auto">
          <a:xfrm>
            <a:off x="4146550" y="5681663"/>
            <a:ext cx="2643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fld id="{F91950D5-6BA8-4585-BB13-203EB813732C}" type="datetime3">
              <a:rPr lang="en-US" b="1">
                <a:solidFill>
                  <a:srgbClr val="002060"/>
                </a:solidFill>
              </a:rPr>
              <a:pPr/>
              <a:t>11 March 2024</a:t>
            </a:fld>
            <a:endParaRPr lang="en-US" b="1">
              <a:solidFill>
                <a:srgbClr val="002060"/>
              </a:solidFill>
            </a:endParaRPr>
          </a:p>
        </p:txBody>
      </p:sp>
      <p:sp>
        <p:nvSpPr>
          <p:cNvPr id="24582" name="عنصر نائب للتذييل 4"/>
          <p:cNvSpPr>
            <a:spLocks noGrp="1"/>
          </p:cNvSpPr>
          <p:nvPr>
            <p:ph type="ftr" sz="quarter" idx="11"/>
          </p:nvPr>
        </p:nvSpPr>
        <p:spPr bwMode="auto">
          <a:xfrm>
            <a:off x="1214438" y="5613400"/>
            <a:ext cx="3305175"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fontAlgn="base">
              <a:spcBef>
                <a:spcPct val="0"/>
              </a:spcBef>
              <a:spcAft>
                <a:spcPct val="0"/>
              </a:spcAft>
            </a:pPr>
            <a:r>
              <a:rPr kumimoji="1" lang="ar-IQ" sz="1800" b="1" dirty="0">
                <a:solidFill>
                  <a:srgbClr val="002060"/>
                </a:solidFill>
                <a:latin typeface="Times New Roman" pitchFamily="18" charset="0"/>
                <a:cs typeface="Times New Roman" pitchFamily="18" charset="0"/>
              </a:rPr>
              <a:t>أ.د. </a:t>
            </a:r>
            <a:r>
              <a:rPr kumimoji="1" lang="ar-IQ" sz="2000" b="1" dirty="0">
                <a:solidFill>
                  <a:srgbClr val="002060"/>
                </a:solidFill>
                <a:latin typeface="Rockwell Extra Bold"/>
                <a:cs typeface="Times New Roman" pitchFamily="18" charset="0"/>
              </a:rPr>
              <a:t>أمــ المنصور</a:t>
            </a:r>
            <a:r>
              <a:rPr kumimoji="1" lang="ar-SA" sz="2000" b="1" dirty="0">
                <a:solidFill>
                  <a:srgbClr val="002060"/>
                </a:solidFill>
                <a:latin typeface="Rockwell Extra Bold"/>
                <a:cs typeface="Times New Roman" pitchFamily="18" charset="0"/>
              </a:rPr>
              <a:t>ي</a:t>
            </a:r>
            <a:r>
              <a:rPr kumimoji="1" lang="ar-IQ" sz="2000" b="1" dirty="0">
                <a:solidFill>
                  <a:srgbClr val="002060"/>
                </a:solidFill>
                <a:latin typeface="Rockwell Extra Bold"/>
                <a:cs typeface="Times New Roman" pitchFamily="18" charset="0"/>
              </a:rPr>
              <a:t> ـــل</a:t>
            </a:r>
            <a:endParaRPr kumimoji="1" lang="en-US" sz="4000" b="1" dirty="0">
              <a:solidFill>
                <a:srgbClr val="002060"/>
              </a:solidFill>
              <a:latin typeface="Rockwell Extra Bold"/>
              <a:cs typeface="Times New Roman" pitchFamily="18" charset="0"/>
            </a:endParaRPr>
          </a:p>
        </p:txBody>
      </p:sp>
      <p:pic>
        <p:nvPicPr>
          <p:cNvPr id="8" name="Picture 10" descr="C:\Users\Dr.Mohamed\Documents\22695_1118384364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643063"/>
            <a:ext cx="19399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1" descr="C:\Documents and Settings\User\My Documents\My Pictures\dwwar-422736e64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1714500"/>
            <a:ext cx="14287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1" descr="C:\Documents and Settings\User\My Documents\My Pictures\dwwar-422736e64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785938"/>
            <a:ext cx="14287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7" descr="C:\Documents and Settings\User\My Documents\My Pictures\128243255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555750"/>
            <a:ext cx="857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7" descr="C:\Documents and Settings\User\My Documents\My Pictures\128243255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1555750"/>
            <a:ext cx="857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0192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heel(4)">
                                      <p:cBhvr>
                                        <p:cTn id="7" dur="2000"/>
                                        <p:tgtEl>
                                          <p:spTgt spid="4">
                                            <p:bg/>
                                          </p:spTgt>
                                        </p:tgtEl>
                                      </p:cBhvr>
                                    </p:animEffect>
                                  </p:childTnLst>
                                </p:cTn>
                              </p:par>
                            </p:childTnLst>
                          </p:cTn>
                        </p:par>
                        <p:par>
                          <p:cTn id="8" fill="hold" nodeType="afterGroup">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heel(4)">
                                      <p:cBhvr>
                                        <p:cTn id="11" dur="2000"/>
                                        <p:tgtEl>
                                          <p:spTgt spid="4">
                                            <p:txEl>
                                              <p:pRg st="0" end="0"/>
                                            </p:txEl>
                                          </p:spTgt>
                                        </p:tgtEl>
                                      </p:cBhvr>
                                    </p:animEffect>
                                  </p:childTnLst>
                                </p:cTn>
                              </p:par>
                            </p:childTnLst>
                          </p:cTn>
                        </p:par>
                        <p:par>
                          <p:cTn id="12" fill="hold" nodeType="afterGroup">
                            <p:stCondLst>
                              <p:cond delay="4000"/>
                            </p:stCondLst>
                            <p:childTnLst>
                              <p:par>
                                <p:cTn id="13" presetID="19" presetClass="exit" presetSubtype="10" fill="hold" nodeType="afterEffect">
                                  <p:stCondLst>
                                    <p:cond delay="0"/>
                                  </p:stCondLst>
                                  <p:childTnLst>
                                    <p:anim calcmode="lin" valueType="num">
                                      <p:cBhvr>
                                        <p:cTn id="14" dur="5000"/>
                                        <p:tgtEl>
                                          <p:spTgt spid="8"/>
                                        </p:tgtEl>
                                        <p:attrNameLst>
                                          <p:attrName>ppt_h</p:attrName>
                                        </p:attrNameLst>
                                      </p:cBhvr>
                                      <p:tavLst>
                                        <p:tav tm="0">
                                          <p:val>
                                            <p:strVal val="ppt_h"/>
                                          </p:val>
                                        </p:tav>
                                        <p:tav tm="100000">
                                          <p:val>
                                            <p:strVal val="ppt_h"/>
                                          </p:val>
                                        </p:tav>
                                      </p:tavLst>
                                    </p:anim>
                                    <p:anim calcmode="lin" valueType="num">
                                      <p:cBhvr>
                                        <p:cTn id="15" dur="5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 dur="1" fill="hold">
                                          <p:stCondLst>
                                            <p:cond delay="4999"/>
                                          </p:stCondLst>
                                        </p:cTn>
                                        <p:tgtEl>
                                          <p:spTgt spid="8"/>
                                        </p:tgtEl>
                                        <p:attrNameLst>
                                          <p:attrName>style.visibility</p:attrName>
                                        </p:attrNameLst>
                                      </p:cBhvr>
                                      <p:to>
                                        <p:strVal val="hidden"/>
                                      </p:to>
                                    </p:set>
                                  </p:childTnLst>
                                </p:cTn>
                              </p:par>
                            </p:childTnLst>
                          </p:cTn>
                        </p:par>
                        <p:par>
                          <p:cTn id="17" fill="hold" nodeType="afterGroup">
                            <p:stCondLst>
                              <p:cond delay="90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560</TotalTime>
  <Words>605</Words>
  <Application>Microsoft Office PowerPoint</Application>
  <PresentationFormat>عرض على الشاشة (4:3)</PresentationFormat>
  <Paragraphs>45</Paragraphs>
  <Slides>9</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9</vt:i4>
      </vt:variant>
    </vt:vector>
  </HeadingPairs>
  <TitlesOfParts>
    <vt:vector size="17" baseType="lpstr">
      <vt:lpstr>Arial</vt:lpstr>
      <vt:lpstr>Calibri</vt:lpstr>
      <vt:lpstr>Century Schoolbook</vt:lpstr>
      <vt:lpstr>Rockwell Extra Bold</vt:lpstr>
      <vt:lpstr>Times New Roman</vt:lpstr>
      <vt:lpstr>Wingdings</vt:lpstr>
      <vt:lpstr>Wingdings 2</vt:lpstr>
      <vt:lpstr>مشربية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lenovo</dc:creator>
  <cp:lastModifiedBy>hp</cp:lastModifiedBy>
  <cp:revision>42</cp:revision>
  <cp:lastPrinted>2022-12-21T18:50:49Z</cp:lastPrinted>
  <dcterms:created xsi:type="dcterms:W3CDTF">2019-12-03T16:36:10Z</dcterms:created>
  <dcterms:modified xsi:type="dcterms:W3CDTF">2024-03-11T05:08:35Z</dcterms:modified>
</cp:coreProperties>
</file>